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50"/>
  </p:notesMasterIdLst>
  <p:handoutMasterIdLst>
    <p:handoutMasterId r:id="rId51"/>
  </p:handoutMasterIdLst>
  <p:sldIdLst>
    <p:sldId id="396" r:id="rId2"/>
    <p:sldId id="335" r:id="rId3"/>
    <p:sldId id="332" r:id="rId4"/>
    <p:sldId id="336" r:id="rId5"/>
    <p:sldId id="263" r:id="rId6"/>
    <p:sldId id="265" r:id="rId7"/>
    <p:sldId id="392" r:id="rId8"/>
    <p:sldId id="393" r:id="rId9"/>
    <p:sldId id="394" r:id="rId10"/>
    <p:sldId id="395" r:id="rId11"/>
    <p:sldId id="270" r:id="rId12"/>
    <p:sldId id="271" r:id="rId13"/>
    <p:sldId id="369" r:id="rId14"/>
    <p:sldId id="273" r:id="rId15"/>
    <p:sldId id="370" r:id="rId16"/>
    <p:sldId id="383" r:id="rId17"/>
    <p:sldId id="384" r:id="rId18"/>
    <p:sldId id="385" r:id="rId19"/>
    <p:sldId id="386" r:id="rId20"/>
    <p:sldId id="387" r:id="rId21"/>
    <p:sldId id="388" r:id="rId22"/>
    <p:sldId id="389" r:id="rId23"/>
    <p:sldId id="390" r:id="rId24"/>
    <p:sldId id="275" r:id="rId25"/>
    <p:sldId id="350" r:id="rId26"/>
    <p:sldId id="375" r:id="rId27"/>
    <p:sldId id="376" r:id="rId28"/>
    <p:sldId id="377" r:id="rId29"/>
    <p:sldId id="277" r:id="rId30"/>
    <p:sldId id="371" r:id="rId31"/>
    <p:sldId id="284" r:id="rId32"/>
    <p:sldId id="285" r:id="rId33"/>
    <p:sldId id="380" r:id="rId34"/>
    <p:sldId id="378" r:id="rId35"/>
    <p:sldId id="352" r:id="rId36"/>
    <p:sldId id="353" r:id="rId37"/>
    <p:sldId id="286" r:id="rId38"/>
    <p:sldId id="292" r:id="rId39"/>
    <p:sldId id="293" r:id="rId40"/>
    <p:sldId id="347" r:id="rId41"/>
    <p:sldId id="348" r:id="rId42"/>
    <p:sldId id="354" r:id="rId43"/>
    <p:sldId id="355" r:id="rId44"/>
    <p:sldId id="356" r:id="rId45"/>
    <p:sldId id="357" r:id="rId46"/>
    <p:sldId id="358" r:id="rId47"/>
    <p:sldId id="360" r:id="rId48"/>
    <p:sldId id="361" r:id="rId49"/>
  </p:sldIdLst>
  <p:sldSz cx="9144000" cy="6858000" type="screen4x3"/>
  <p:notesSz cx="681355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3127" cy="497849"/>
          </a:xfrm>
          <a:prstGeom prst="rect">
            <a:avLst/>
          </a:prstGeom>
        </p:spPr>
        <p:txBody>
          <a:bodyPr vert="horz" lIns="92674" tIns="46337" rIns="92674" bIns="4633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8817" y="0"/>
            <a:ext cx="2953126" cy="497849"/>
          </a:xfrm>
          <a:prstGeom prst="rect">
            <a:avLst/>
          </a:prstGeom>
        </p:spPr>
        <p:txBody>
          <a:bodyPr vert="horz" lIns="92674" tIns="46337" rIns="92674" bIns="46337" rtlCol="0"/>
          <a:lstStyle>
            <a:lvl1pPr algn="r">
              <a:defRPr sz="1200"/>
            </a:lvl1pPr>
          </a:lstStyle>
          <a:p>
            <a:fld id="{242776E3-7647-4BC2-BFF8-6B40E23086C3}" type="datetimeFigureOut">
              <a:rPr lang="ru-RU" smtClean="0"/>
              <a:t>29.05.2019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6229"/>
            <a:ext cx="2953127" cy="497848"/>
          </a:xfrm>
          <a:prstGeom prst="rect">
            <a:avLst/>
          </a:prstGeom>
        </p:spPr>
        <p:txBody>
          <a:bodyPr vert="horz" lIns="92674" tIns="46337" rIns="92674" bIns="4633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8817" y="9446229"/>
            <a:ext cx="2953126" cy="497848"/>
          </a:xfrm>
          <a:prstGeom prst="rect">
            <a:avLst/>
          </a:prstGeom>
        </p:spPr>
        <p:txBody>
          <a:bodyPr vert="horz" lIns="92674" tIns="46337" rIns="92674" bIns="46337" rtlCol="0" anchor="b"/>
          <a:lstStyle>
            <a:lvl1pPr algn="r">
              <a:defRPr sz="1200"/>
            </a:lvl1pPr>
          </a:lstStyle>
          <a:p>
            <a:fld id="{72505344-EEF6-4130-ACC5-8C9B2010EB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8038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539" cy="497285"/>
          </a:xfrm>
          <a:prstGeom prst="rect">
            <a:avLst/>
          </a:prstGeom>
        </p:spPr>
        <p:txBody>
          <a:bodyPr vert="horz" lIns="92674" tIns="46337" rIns="92674" bIns="4633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9435" y="0"/>
            <a:ext cx="2952539" cy="497285"/>
          </a:xfrm>
          <a:prstGeom prst="rect">
            <a:avLst/>
          </a:prstGeom>
        </p:spPr>
        <p:txBody>
          <a:bodyPr vert="horz" lIns="92674" tIns="46337" rIns="92674" bIns="46337" rtlCol="0"/>
          <a:lstStyle>
            <a:lvl1pPr algn="r">
              <a:defRPr sz="1200"/>
            </a:lvl1pPr>
          </a:lstStyle>
          <a:p>
            <a:fld id="{6C35D4AB-D5B3-4D2F-A5D8-24FC650D3652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74" tIns="46337" rIns="92674" bIns="4633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356" y="4724203"/>
            <a:ext cx="5450840" cy="4475559"/>
          </a:xfrm>
          <a:prstGeom prst="rect">
            <a:avLst/>
          </a:prstGeom>
        </p:spPr>
        <p:txBody>
          <a:bodyPr vert="horz" lIns="92674" tIns="46337" rIns="92674" bIns="4633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7"/>
            <a:ext cx="2952539" cy="497285"/>
          </a:xfrm>
          <a:prstGeom prst="rect">
            <a:avLst/>
          </a:prstGeom>
        </p:spPr>
        <p:txBody>
          <a:bodyPr vert="horz" lIns="92674" tIns="46337" rIns="92674" bIns="4633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9435" y="9446677"/>
            <a:ext cx="2952539" cy="497285"/>
          </a:xfrm>
          <a:prstGeom prst="rect">
            <a:avLst/>
          </a:prstGeom>
        </p:spPr>
        <p:txBody>
          <a:bodyPr vert="horz" lIns="92674" tIns="46337" rIns="92674" bIns="46337" rtlCol="0" anchor="b"/>
          <a:lstStyle>
            <a:lvl1pPr algn="r">
              <a:defRPr sz="1200"/>
            </a:lvl1pPr>
          </a:lstStyle>
          <a:p>
            <a:fld id="{E879D09E-45B5-4C89-A222-83DB17E77B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251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9D09E-45B5-4C89-A222-83DB17E77B8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95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9D09E-45B5-4C89-A222-83DB17E77B81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744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4015301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141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091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69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079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065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685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067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255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138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998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44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297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497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90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446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270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76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1857364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Этика работы и общения  с людьми с ограниченными возможностями</a:t>
            </a:r>
            <a:endParaRPr lang="ru-RU" sz="4000" b="1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29190" y="642918"/>
            <a:ext cx="364333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Дружелюбное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искреннее отношение само по себе довольно часто способно оказать помощь и поддержку.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Небрежность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общении, высокомерие и невежливость приведет к тому, что человеку больше не захочется приходить туда, где с ним так обращаются.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ztgzt.kz/wp-content/uploads/1_dsc_082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285992"/>
            <a:ext cx="3643338" cy="24512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2134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3616" y="1628800"/>
            <a:ext cx="3812439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предназначены, в первую очередь, для сохранения личного достоинства людей с ограниченными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возможностями,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для разрешения сложных и неловких ситуаций, которые могут возникнуть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взаимодействии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участием инвалида.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63617" y="260648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Специфические нормы этикета при взаимодействии с инвалидами</a:t>
            </a:r>
          </a:p>
        </p:txBody>
      </p:sp>
      <p:pic>
        <p:nvPicPr>
          <p:cNvPr id="6146" name="Picture 2" descr="Картинки по запросу инвалиды помощь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5"/>
          <a:stretch/>
        </p:blipFill>
        <p:spPr bwMode="auto">
          <a:xfrm>
            <a:off x="5076056" y="2060849"/>
            <a:ext cx="3514578" cy="299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895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79704" y="332656"/>
            <a:ext cx="367240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некоторые из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правил:</a:t>
            </a:r>
          </a:p>
          <a:p>
            <a:pPr algn="just"/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-при разговоре с инвалидом следует обращаться непосредственно к нему, а не к сопровождающему (или, например,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сурдопереводчику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которые присутствуют при разговоре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знакомстве с инвалидом вполне естественно (при желании) пожать ему руку - даже те, кому трудно ею двигать, или кто пользуется протезом, вполне могут пожать руку - правую или левую, что вполне допустимо;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885" y="3933056"/>
            <a:ext cx="2873749" cy="1917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Картинки по запросу инвалиды сурдоперево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3192289" cy="196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350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2040" y="116632"/>
            <a:ext cx="3900140" cy="663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 взрослыми инвалидами следует обращаться как со взрослыми, ни в коем случае нельзя фамильярничать (например обращаться на «ты» и проч.);</a:t>
            </a: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-предлагайте помощь, и только получив положительный ответ, приступайте к её оказанию (спросив перед этим - как и что делать); сдержите все негативные проявления, если ваша помощь отвергнута.</a:t>
            </a:r>
          </a:p>
        </p:txBody>
      </p:sp>
      <p:pic>
        <p:nvPicPr>
          <p:cNvPr id="9218" name="Picture 2" descr="Картинки по запросу инвалиды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04864"/>
            <a:ext cx="4056385" cy="304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664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23928" y="1015663"/>
            <a:ext cx="5040560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-при общении следует занять удобное положение относительно человека с ограниченными возможностями: не стоять за его спиной или сбоку, если возможно, сесть таким образом, чтобы находиться на одном уровне с собеседником;</a:t>
            </a:r>
          </a:p>
          <a:p>
            <a:pPr algn="just"/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-необходимо помнить, что инвалидная коляска - это часть неприкасаемого пространства человека, который ее использует; недопустимо опираться о коляску или «повиснуть» на ней;</a:t>
            </a:r>
          </a:p>
        </p:txBody>
      </p:sp>
      <p:pic>
        <p:nvPicPr>
          <p:cNvPr id="8194" name="Picture 2" descr="Картинки по запросу инвалиды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83" y="2420888"/>
            <a:ext cx="335854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0"/>
            <a:ext cx="80648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нормы взаимодействия с людьми, испытывающими трудности при передвижении:</a:t>
            </a:r>
          </a:p>
        </p:txBody>
      </p:sp>
    </p:spTree>
    <p:extLst>
      <p:ext uri="{BB962C8B-B14F-4D97-AF65-F5344CB8AC3E}">
        <p14:creationId xmlns:p14="http://schemas.microsoft.com/office/powerpoint/2010/main" val="251304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3968" y="404664"/>
            <a:ext cx="4716016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следите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окружающей обстановкой,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задержаться и пропустить вперед человека на костылях или коляске при входе в узкую дверь, придержать дверь или убрать с дороги мешающие передвижению предметы, не наращивать скорость ходьбы, недоступную для собеседника;</a:t>
            </a: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-помните, что, как правило, у людей, имеющих трудности при передвижении, нет проблем со зрением, слухом и пониманием.</a:t>
            </a:r>
          </a:p>
        </p:txBody>
      </p:sp>
      <p:pic>
        <p:nvPicPr>
          <p:cNvPr id="10244" name="Picture 4" descr="Картинки по запросу инвалиды колясочники и двер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54021"/>
            <a:ext cx="3024336" cy="456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147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1708821"/>
            <a:ext cx="6048672" cy="1288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люди, которые не утратили способности ходить и могут передвигаться с помощью костылей, трости и т.п., 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677" y="3284984"/>
            <a:ext cx="3946461" cy="255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247873" y="108620"/>
            <a:ext cx="6781800" cy="1600200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Этика общения с людьми, испытывающими трудности при передвижении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47873" y="3013264"/>
            <a:ext cx="22139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используют коляску для экономии сил и того, чтобы быстрее передвигаться. </a:t>
            </a:r>
          </a:p>
        </p:txBody>
      </p:sp>
    </p:spTree>
    <p:extLst>
      <p:ext uri="{BB962C8B-B14F-4D97-AF65-F5344CB8AC3E}">
        <p14:creationId xmlns:p14="http://schemas.microsoft.com/office/powerpoint/2010/main" val="1270380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4522" y="620688"/>
            <a:ext cx="763284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ваше предложение о помощи принято, спросите, что нужно делать, и четко следуйте инструкциям.</a:t>
            </a:r>
          </a:p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вам разрешили катить коляску, сначала катите ее медленно. Коляска быстро набирает скорость, и неожиданный толчок может привести к потере равновесия.</a:t>
            </a: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429000"/>
            <a:ext cx="3384376" cy="2544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6291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934419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лично убеждайтесь в доступности мест, где запланированы мероприятия. Заранее поинтересуйтесь, какие могут возникнуть проблемы или барьеры, и как их можно устранить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130" y="2924944"/>
            <a:ext cx="2992332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2585503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существуют архитектурные барьеры, предупредите о них, чтобы человек заранее имел возможность принимать решения. Если ваш офис, магазин или банк оборудован пандусом, не загораживайте его и не забывайте чистить на нем снег и колоть лед зимой.</a:t>
            </a:r>
          </a:p>
        </p:txBody>
      </p:sp>
    </p:spTree>
    <p:extLst>
      <p:ext uri="{BB962C8B-B14F-4D97-AF65-F5344CB8AC3E}">
        <p14:creationId xmlns:p14="http://schemas.microsoft.com/office/powerpoint/2010/main" val="3993260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29854" y="476672"/>
            <a:ext cx="74924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готовите встречу, в которой участвуют люди, имеющие трудности в передвижении, побеспокойтесь о том, чтобы там, где есть барьеры (ступени, двери, пороги и пр.) были люди, готовые помочь. Позаботьтесь о том, чтобы человек, использующий коляску, мог дотянуться до нужных ему вещей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29854" y="2784996"/>
            <a:ext cx="343882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возможно, расположитесь так, чтобы ваши лица были на одном уровне.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положения, при котором вашему собеседнику нужно запрокидывать голову.</a:t>
            </a:r>
          </a:p>
        </p:txBody>
      </p:sp>
      <p:pic>
        <p:nvPicPr>
          <p:cNvPr id="9218" name="Picture 2" descr="http://img.tyt.by/n/00/8/invalid_avtobus_bre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786058"/>
            <a:ext cx="3371959" cy="2786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9449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03848" y="1214653"/>
            <a:ext cx="576064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500" dirty="0" smtClean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Инвалидность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состояние человека, при котором имеются препятствия или ограничения в деятельности  с физическими, отклонениями.</a:t>
            </a: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3285881"/>
            <a:ext cx="440863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возможности которого ограничены из-за его физических, умственных, сенсорных или психических отклонений.</a:t>
            </a:r>
          </a:p>
        </p:txBody>
      </p:sp>
      <p:pic>
        <p:nvPicPr>
          <p:cNvPr id="2" name="Picture 2" descr="Картинки по запросу инвалиднос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230589"/>
            <a:ext cx="324036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99592" y="151182"/>
            <a:ext cx="7128792" cy="1008179"/>
          </a:xfrm>
        </p:spPr>
        <p:txBody>
          <a:bodyPr>
            <a:no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понятия: инвалид и инвалидность</a:t>
            </a:r>
          </a:p>
        </p:txBody>
      </p:sp>
    </p:spTree>
    <p:extLst>
      <p:ext uri="{BB962C8B-B14F-4D97-AF65-F5344CB8AC3E}">
        <p14:creationId xmlns:p14="http://schemas.microsoft.com/office/powerpoint/2010/main" val="12733200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1412776"/>
            <a:ext cx="504056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/>
              <a:t>Гиперкинезы – это непроизвольные движения тела или конечностей, которые обычно свойственны людям с детским церебральным параличом (ДЦП) и могут возникать также у людей с повреждением спинного мозга.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07880"/>
            <a:ext cx="2885306" cy="2129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87624" y="37490"/>
            <a:ext cx="6781800" cy="1231270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Этика общения с людьми с гиперкинезами</a:t>
            </a:r>
          </a:p>
        </p:txBody>
      </p:sp>
    </p:spTree>
    <p:extLst>
      <p:ext uri="{BB962C8B-B14F-4D97-AF65-F5344CB8AC3E}">
        <p14:creationId xmlns:p14="http://schemas.microsoft.com/office/powerpoint/2010/main" val="18150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57752" y="285728"/>
            <a:ext cx="393137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видите человека с гиперкинезами, не следует явно обращать свое внимание на его движения.</a:t>
            </a: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разговоре не отвлекайтесь на непроизвольные движения вашего собеседника, потому что невольно можете пропустить что-то важное.</a:t>
            </a: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Предлагайте помощь ненавязчиво, не привлекая всеобщего внимания.</a:t>
            </a:r>
          </a:p>
        </p:txBody>
      </p:sp>
      <p:pic>
        <p:nvPicPr>
          <p:cNvPr id="7170" name="Picture 2" descr="http://img.anews.com/media/posts/images/20150402/268f8b2babd54f82a5bf74e82b983a0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643182"/>
            <a:ext cx="3814734" cy="25431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2626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476672"/>
            <a:ext cx="763284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тем, как сесть за стол с человеком, который не может управлять своими руками, поинтересуйтесь, какая сервировка ему удобна. </a:t>
            </a:r>
          </a:p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Ему может понадобиться соломинка, глубокая или, наоборот, мелкая тарелка, низкая или высокая чашка. </a:t>
            </a: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96952"/>
            <a:ext cx="3366197" cy="2242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2708920"/>
            <a:ext cx="3312368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входе в автобус (троллейбус, трамвай), прежде чем предложить свою помощь, спросите, нужна ли она - некоторым помощь посторонних только мешает.</a:t>
            </a:r>
          </a:p>
        </p:txBody>
      </p:sp>
    </p:spTree>
    <p:extLst>
      <p:ext uri="{BB962C8B-B14F-4D97-AF65-F5344CB8AC3E}">
        <p14:creationId xmlns:p14="http://schemas.microsoft.com/office/powerpoint/2010/main" val="9247033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620688"/>
            <a:ext cx="705678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бойтесь противоречить человеку с гиперкинезами, боясь его разволновать. Позиция «только не волнуйся», «ладно», приведет к потере времени и нервов. Спокойно излагайте свои аргументы, даже если видите, что ваш собеседник нервничает.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645023"/>
            <a:ext cx="2664296" cy="1809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722" y="3252355"/>
            <a:ext cx="3398832" cy="2480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05165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62377" y="214495"/>
            <a:ext cx="70511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Этика общения с людьми с нарушенным зрением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291713"/>
            <a:ext cx="42484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зрения имеет много степеней. Полностью незрячих людей всего около 10 %, остальные люди имеют остаточное зрение, могут различать свет и тень, иногда цвет и очертания предмета.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можно выяснить и учитывать при общении.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4401256"/>
            <a:ext cx="640871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Люди с нарушениями зрения часто испытывают к себе дискриминационное отношение, потому что их собеседнику кажется, что человек не просто ограничен в одном из средств восприятия мира, но и в целом неспособен понять, о чем идет речь и принять необходимое решение.</a:t>
            </a:r>
          </a:p>
        </p:txBody>
      </p:sp>
      <p:pic>
        <p:nvPicPr>
          <p:cNvPr id="11266" name="Picture 2" descr="Картинки по запросу инвалиды слеп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922" y="1529079"/>
            <a:ext cx="3494542" cy="266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8810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4797152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вас общая беседа в группе, не забывайте пояснить, к кому в данный момент вы обращаетесь и назвать себя.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620688"/>
            <a:ext cx="28083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встречаясь с человеком, который плохо или совсем не видит, обязательно называйте себя и тех людей, которые пришли с вами. </a:t>
            </a:r>
          </a:p>
        </p:txBody>
      </p:sp>
      <p:pic>
        <p:nvPicPr>
          <p:cNvPr id="12290" name="Picture 2" descr="Картинки по запросу слепые люд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420" y="620688"/>
            <a:ext cx="2667000" cy="40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2325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052736"/>
            <a:ext cx="748883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вы общаетесь с группой незрячих людей, не забудьте каждый раз называть того, к кому вы обращаетесь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780928"/>
            <a:ext cx="3552254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15616" y="2420888"/>
            <a:ext cx="38884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заставляйте вашего собеседника вещать в пустоту: если вы перемещаетесь, предупредите его.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Вполне нормально употреблять выражение «смотреть». Для незрячего человека это означает «видеть руками», осязать.</a:t>
            </a:r>
          </a:p>
        </p:txBody>
      </p:sp>
    </p:spTree>
    <p:extLst>
      <p:ext uri="{BB962C8B-B14F-4D97-AF65-F5344CB8AC3E}">
        <p14:creationId xmlns:p14="http://schemas.microsoft.com/office/powerpoint/2010/main" val="40703641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436096" y="2687321"/>
            <a:ext cx="32038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знакомстве незрячего с незнакомым предметом, не водите по поверхности его руку, а дайте ему возможность свободно потрогать предмет.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764704"/>
            <a:ext cx="38834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вас попросили помочь взять какой-то предмет, не следует тянуть кисть слепого к предмету и брать его рукой этот предмет.</a:t>
            </a:r>
          </a:p>
        </p:txBody>
      </p:sp>
      <p:pic>
        <p:nvPicPr>
          <p:cNvPr id="13314" name="Picture 2" descr="Картинки по запросу слепые инвали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675" y="2780928"/>
            <a:ext cx="4194927" cy="286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526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47664" y="260648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Работая с документами всегда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выясняйте, в каком виде человек хочет получить информацию: шрифт «по Брайлю», крупный шрифт (16-18), дискета, аудиокассета.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87454" y="2204864"/>
            <a:ext cx="338437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незрячий человек должен подписать документ, прочитайте его обязательно. Инвалидность не освобождает человека от ответственности, обусловленной документом.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Картинки по запросу слепые инвалид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78" y="2564904"/>
            <a:ext cx="4289638" cy="285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3573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99046" y="584014"/>
            <a:ext cx="7488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Предлагая свою помощь при передвижении, направляйте человека, идите так, как вы обычно ходите.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нужно хватать незрячего человека за руку - она помогает ему сохранять равновесие. </a:t>
            </a:r>
          </a:p>
        </p:txBody>
      </p:sp>
      <p:pic>
        <p:nvPicPr>
          <p:cNvPr id="15362" name="Picture 2" descr="Картинки по запросу слепые  сопровожд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17" y="3075868"/>
            <a:ext cx="3696345" cy="2772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76056" y="2420888"/>
            <a:ext cx="32221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Осуществляя сопровождение, направляйте человека аккуратно, не тащите его за собой, чаще всего, достаточно поддержать незрячего под локоть и в среднем темпе двигаться к цели. </a:t>
            </a:r>
          </a:p>
        </p:txBody>
      </p:sp>
    </p:spTree>
    <p:extLst>
      <p:ext uri="{BB962C8B-B14F-4D97-AF65-F5344CB8AC3E}">
        <p14:creationId xmlns:p14="http://schemas.microsoft.com/office/powerpoint/2010/main" val="4120078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10308" y="404664"/>
            <a:ext cx="6908328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 «инвалид» (</a:t>
            </a:r>
            <a:r>
              <a:rPr lang="ru-RU" sz="2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латинского слова, буквально означающего «бессильный», «непригодный»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в настоящее время все чаще заменяется на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«человек с ограниченными возможностями».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21686" y="2780928"/>
            <a:ext cx="3532832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 не менее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«инвалид» часто употребляется в прессе и публикациях, а также в нормативных и законодательных актах, в том числе в официальных материалах ООН.</a:t>
            </a:r>
          </a:p>
        </p:txBody>
      </p:sp>
      <p:pic>
        <p:nvPicPr>
          <p:cNvPr id="2050" name="Picture 2" descr="Картинки по запросу инвалидност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212976"/>
            <a:ext cx="3351643" cy="293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8704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46200" y="620688"/>
            <a:ext cx="515424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следует предупреждать его о препятствиях, стараясь четко определить их местоположение (например, «в трех шагах прямо по движению будет невысокий порог»).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2928934"/>
            <a:ext cx="7200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заметили, что незрячий человек сбился с маршрута, не управляйте его движением на расстоянии, подойдите и помогите выбраться на нужный путь.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спуске или подъеме по ступенькам ведите незрячего перпендикулярно к ним. Передвигаясь, не делайте рывков, резких движений. При сопровождении незрячего человека не закладывайте руки назад - это неудобно.</a:t>
            </a:r>
          </a:p>
        </p:txBody>
      </p:sp>
    </p:spTree>
    <p:extLst>
      <p:ext uri="{BB962C8B-B14F-4D97-AF65-F5344CB8AC3E}">
        <p14:creationId xmlns:p14="http://schemas.microsoft.com/office/powerpoint/2010/main" val="29650250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6604" y="2204864"/>
            <a:ext cx="504056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людей с нарушениями слуха - другие барьеры, поэтому для эффективного общения важно соблюдать особые этикетные правила, которые служат для того, чтобы облегчить получение собеседником информации через доступные ему (визуальные или звуковые) каналы восприятия.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348880"/>
            <a:ext cx="2592288" cy="303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75656" y="332656"/>
            <a:ext cx="6120680" cy="1600200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Этика общения с людьми с нарушенным слухом</a:t>
            </a:r>
          </a:p>
        </p:txBody>
      </p:sp>
    </p:spTree>
    <p:extLst>
      <p:ext uri="{BB962C8B-B14F-4D97-AF65-F5344CB8AC3E}">
        <p14:creationId xmlns:p14="http://schemas.microsoft.com/office/powerpoint/2010/main" val="36709879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7309" y="116632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неслышащих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очень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мало,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люди слышат отдельные частоты,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тембр. Слабый слух - это большая проблема для общения, но найти способы эффективного общения можно.</a:t>
            </a:r>
          </a:p>
        </p:txBody>
      </p:sp>
      <p:pic>
        <p:nvPicPr>
          <p:cNvPr id="16386" name="Picture 2" descr="Картинки по запросу глухии инвали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80928"/>
            <a:ext cx="3505200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16016" y="1595021"/>
            <a:ext cx="40684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слуха довольно часто сопровождаются затруднениями речи.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 испытывая неловкость совершают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распространенных ошибок: делают вид, что поняли фразу тогда, когда на самом деле это не так; перебивают говорящего словами «я понял»; договаривают за собеседника; прерывают общение.</a:t>
            </a:r>
          </a:p>
        </p:txBody>
      </p:sp>
    </p:spTree>
    <p:extLst>
      <p:ext uri="{BB962C8B-B14F-4D97-AF65-F5344CB8AC3E}">
        <p14:creationId xmlns:p14="http://schemas.microsoft.com/office/powerpoint/2010/main" val="18111098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548680"/>
            <a:ext cx="73358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люди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нарушением слуха,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читать по губам. Вам лучше всего спросить об этом при первой встрече. Если ваш собеседник обладает этим навыком, нужно соблюдать несколько важных правил.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из десяти слов хорошо прочитываются только три;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нужно смотреть в лицо собеседника и говорить ясно и медленно, использовать простые фразы и избегать несущественных слов.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пытайтесь преувеличенно четко произносить слова - это изменяет артикуляцию и создает дополнительные трудности;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нужно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выражение лица, жесты, телодвижения, если хотите подчеркнуть или прояснить смысл сказанного. </a:t>
            </a:r>
          </a:p>
        </p:txBody>
      </p:sp>
    </p:spTree>
    <p:extLst>
      <p:ext uri="{BB962C8B-B14F-4D97-AF65-F5344CB8AC3E}">
        <p14:creationId xmlns:p14="http://schemas.microsoft.com/office/powerpoint/2010/main" val="9246554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80112" y="476672"/>
            <a:ext cx="3240360" cy="527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человеком, у которого плохой слух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привлеките внимание своего собеседника. Если его слух позволяет, назовите его по имени, если нет - слегка положите ему руку на плечо или похлопайте - но не резко.</a:t>
            </a:r>
          </a:p>
        </p:txBody>
      </p:sp>
      <p:pic>
        <p:nvPicPr>
          <p:cNvPr id="18434" name="Picture 2" descr="Картинки по запросу глухии инвали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4632449" cy="2625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1570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Картинки по запросу глухии инвалид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33"/>
          <a:stretch/>
        </p:blipFill>
        <p:spPr bwMode="auto">
          <a:xfrm>
            <a:off x="539551" y="2492896"/>
            <a:ext cx="395243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27984" y="0"/>
            <a:ext cx="4584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-смотрите прямо на него;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-не затемняйте свое лицо и не загораживайте его руками, волосами или какими-то предметами. Лучше, чтобы ваш собеседник имел возможность следить за выражением вашего лица;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-говорите ясно и ровно. Не нужно излишне подчеркивать что-то или сильно повышать голос (кричать);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-убедитесь, что вас понимают, если сомневаетесь - вежливо спросите об этом;</a:t>
            </a:r>
          </a:p>
        </p:txBody>
      </p:sp>
    </p:spTree>
    <p:extLst>
      <p:ext uri="{BB962C8B-B14F-4D97-AF65-F5344CB8AC3E}">
        <p14:creationId xmlns:p14="http://schemas.microsoft.com/office/powerpoint/2010/main" val="42889390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86380" y="285728"/>
            <a:ext cx="345638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-используйте короткие и простые фразы, не отягощайте речь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терминами 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сложными речевыми конструкциями;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-если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конкретное предложение не понято собеседником, перефразируйте его;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-сложную информацию лучше записать (продублировать), особенно если это цифровые данные.</a:t>
            </a:r>
          </a:p>
        </p:txBody>
      </p:sp>
      <p:pic>
        <p:nvPicPr>
          <p:cNvPr id="27650" name="Picture 2" descr="http://gorod-plus.tv/uploads/fthfd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000240"/>
            <a:ext cx="3918833" cy="3086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94201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116632"/>
            <a:ext cx="404487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вам нужно привлечь внимание группы слабослышащих людей, включите и выключите свет, выдерживая паузу. Но помните, быстрое мигание света будет ассоциироваться с опасностью.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932040" y="4005064"/>
            <a:ext cx="3482363" cy="1981200"/>
          </a:xfrm>
        </p:spPr>
        <p:txBody>
          <a:bodyPr>
            <a:no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забывайте о среде, которая вас окружает, в больших или многолюдных помещениях трудно общаться с людьми, которые плохо слышат. Яркое солнце или тень тоже могут быть барьерами.</a:t>
            </a:r>
            <a:b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Картинки по запросу глухии инвали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70" y="3431823"/>
            <a:ext cx="3408313" cy="255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0553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656" y="404664"/>
            <a:ext cx="6840760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Переводчик: необходимость в его участии зависит от ситуации и людей, вовлеченных в общение. </a:t>
            </a: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переводчика позволяет:</a:t>
            </a:r>
          </a:p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•повысить качество общения и избежать непонимания;</a:t>
            </a:r>
          </a:p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•избежать недоразумений и недовольства при разговоре;</a:t>
            </a:r>
          </a:p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•экономить время;</a:t>
            </a:r>
          </a:p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•участники разговора более свободно и богато выражают свои мысли.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556792"/>
            <a:ext cx="3321174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19585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55428" y="1102339"/>
            <a:ext cx="64087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95936" y="836712"/>
            <a:ext cx="4949433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переводчика - облегчить общение. Обращайтесь при разговоре непосредственно к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слышащему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собеседнику, а не к его переводчику. Не говорите: «Спроси его..», «Скажи ей...». •Следуя своей профессиональной этике, переводчик должен переводить все, в том числе не относящиеся к вашей беседе, например, комментарии и посторонние телефонные разговоры, и вам не желательно просить переводчика не делать этого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253945"/>
            <a:ext cx="756084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/>
              <a:t>Несколько советов при работе с </a:t>
            </a:r>
            <a:r>
              <a:rPr lang="ru-RU" sz="2500" dirty="0" err="1" smtClean="0"/>
              <a:t>сурдопереводчиком</a:t>
            </a:r>
            <a:r>
              <a:rPr lang="ru-RU" sz="2500" dirty="0"/>
              <a:t>:</a:t>
            </a:r>
          </a:p>
        </p:txBody>
      </p:sp>
      <p:pic>
        <p:nvPicPr>
          <p:cNvPr id="24578" name="Picture 2" descr="http://rcideaf.com/_nw/3/974250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714620"/>
            <a:ext cx="3716146" cy="24812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5133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6781800" cy="1744216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Этика работы и общения  с людьми с ограниченными возможностями</a:t>
            </a:r>
          </a:p>
        </p:txBody>
      </p:sp>
      <p:pic>
        <p:nvPicPr>
          <p:cNvPr id="1026" name="Picture 2" descr="Картинки по запросу инвалиды помощ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80928"/>
            <a:ext cx="4495357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3212976"/>
            <a:ext cx="3458513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Инвалидность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</a:p>
          <a:p>
            <a:pPr algn="just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свойство человека, 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препятствия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возникают у него в обществе. </a:t>
            </a: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6684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420888"/>
            <a:ext cx="6781800" cy="1600200"/>
          </a:xfrm>
        </p:spPr>
        <p:txBody>
          <a:bodyPr>
            <a:noAutofit/>
          </a:bodyPr>
          <a:lstStyle/>
          <a:p>
            <a:pPr algn="ctr"/>
            <a:r>
              <a:rPr lang="ru-RU" sz="4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Итак, </a:t>
            </a:r>
            <a:br>
              <a:rPr lang="ru-RU" sz="4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общих правил этикета </a:t>
            </a:r>
          </a:p>
        </p:txBody>
      </p:sp>
    </p:spTree>
    <p:extLst>
      <p:ext uri="{BB962C8B-B14F-4D97-AF65-F5344CB8AC3E}">
        <p14:creationId xmlns:p14="http://schemas.microsoft.com/office/powerpoint/2010/main" val="36683614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476672"/>
            <a:ext cx="720080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Когда вы разговариваете с инвалидом, обращайтесь непосредственно к нему, а не к сопровождающему или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сурдопереводчику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присутствуют при разговоре.</a:t>
            </a:r>
          </a:p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Когда вас знакомят с инвалидом, вполне естественно пожать ему руку - даже те, кому трудно двигать рукой, или кто пользуется протезом, вполне могут пожать руку - правую или левую, что вполне допустимо.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293096"/>
            <a:ext cx="3187080" cy="159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17511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260648"/>
            <a:ext cx="7200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3.Когда вы встречаетесь с человеком, который плохо или совсем не видит, обязательно называйте себя и тех людей, которые пришли с вами. Если у вас общая беседа в группе, не забывайте пояснить, к кому в данный момент вы обращаетесь и назвать себя.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4.Если вы предлагаете помощь, ждите, пока ее примут, а затем спрашивайте, что и как делать. Если вы не поняли, не стесняйтесь - переспросите.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17174" y="3717032"/>
            <a:ext cx="38751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5.Обращайтесь со взрослыми инвалидами как со взрослыми. Называть людей по имени или «на ты» можно, только если вы хорошо знакомы.</a:t>
            </a:r>
          </a:p>
        </p:txBody>
      </p:sp>
    </p:spTree>
    <p:extLst>
      <p:ext uri="{BB962C8B-B14F-4D97-AF65-F5344CB8AC3E}">
        <p14:creationId xmlns:p14="http://schemas.microsoft.com/office/powerpoint/2010/main" val="22691074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2040" y="251659"/>
            <a:ext cx="38884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6.Опираться или повиснуть на чьей-то инвалидной коляске - то же самое, что опираться или повиснуть на ее обладателе. Инвалидная коляска - это часть неприкасаемого пространства человека, который ее использует.</a:t>
            </a: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4149080"/>
            <a:ext cx="756084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7.Когда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говорите с человеком, пользующимся инвалидной коляской или костылями, расположитесь так, чтобы ваши и его глаза были на одном уровне. Вам будет легче разговаривать, а вашему собеседнику не понадобится запрокидывать голову.</a:t>
            </a: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Картинки по запросу инвалиды на коляск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1201993"/>
            <a:ext cx="344868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1683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3219880"/>
            <a:ext cx="3384376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9.Не смущайтесь, если случайно сказали: «Увидимся» или: «Вы слышали об этом...?» тому, кто на самом деле не может видеть или слышать.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620688"/>
            <a:ext cx="763284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8.Разговаривая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человеком, испытывающим трудности в общении, слушайте его внимательно. Будьте терпеливы, ждите, пока он сам закончит фразу. Не поправляйте и не договаривайте за него. Никогда не притворяйтесь, что вы поняли, если на самом деле это не так.</a:t>
            </a:r>
          </a:p>
        </p:txBody>
      </p:sp>
      <p:pic>
        <p:nvPicPr>
          <p:cNvPr id="20484" name="Picture 4" descr="Картинки по запросу инвалиды по зрен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936" y="3004371"/>
            <a:ext cx="4003721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4054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332656"/>
            <a:ext cx="69127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10.Чтобы привлечь внимание человека, который плохо слышит, помашите ему рукой или похлопайте по плечу.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Смотрите ему прямо в глаза и говорите четко, хотя имейте в виду, что не все люди, которые плохо слышат, могут читать по губам.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Разговаривая с теми, кто может читать по губам, расположитесь так, чтобы на вас падал свет, и вас было хорошо видно, постарайтесь, чтобы вам ничего (еда, сигареты, руки) не мешало.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351" y="4256112"/>
            <a:ext cx="1616295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25274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260648"/>
            <a:ext cx="720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общении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людьми с ограничениями здоровья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спокойны и доброжелательны. Если не знаете, что делать, спросите об этом своего собеседника. Не бойтесь задеть его этим: ведь вы показываете, что искренне заинтересованы в общении. Если вы стремитесь быть понятым - вас поймут. Не бойтесь шутить. Шутка, тактичная и уместная, только поможет наладить общение и разрядить обстановку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07704" y="3789040"/>
            <a:ext cx="55446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Bookman Old Style" panose="02050604050505020204" pitchFamily="18" charset="0"/>
                <a:cs typeface="Aharoni" panose="02010803020104030203" pitchFamily="2" charset="-79"/>
              </a:rPr>
              <a:t>Относитесь </a:t>
            </a:r>
            <a:r>
              <a:rPr lang="ru-RU" sz="2800" b="1" i="1" dirty="0">
                <a:latin typeface="Bookman Old Style" panose="02050604050505020204" pitchFamily="18" charset="0"/>
                <a:cs typeface="Aharoni" panose="02010803020104030203" pitchFamily="2" charset="-79"/>
              </a:rPr>
              <a:t>к другому человеку, как к самому себе и точно так же его уважайте - тогда все будет хорошо.</a:t>
            </a:r>
          </a:p>
        </p:txBody>
      </p:sp>
    </p:spTree>
    <p:extLst>
      <p:ext uri="{BB962C8B-B14F-4D97-AF65-F5344CB8AC3E}">
        <p14:creationId xmlns:p14="http://schemas.microsoft.com/office/powerpoint/2010/main" val="19995337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980728"/>
            <a:ext cx="67472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Этика общения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работы с людьми с ограничениями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подразумевает, что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при взаимодействии с ними – это уважение, доброжелательность и стремление помочь. </a:t>
            </a:r>
          </a:p>
        </p:txBody>
      </p:sp>
      <p:pic>
        <p:nvPicPr>
          <p:cNvPr id="23554" name="Picture 2" descr="Картинки по запросу мы вместе  взрослые инвалиды рису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192919"/>
            <a:ext cx="2400201" cy="236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3928" y="2780928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Проявляя вежливость, такт и непредвзятость, вы сможете преодолеть любую неловкую ситуацию, исправить допущенную вами оплошность, помочь собеседнику почувствовать себя раскованно и спокойно.  </a:t>
            </a:r>
          </a:p>
        </p:txBody>
      </p:sp>
    </p:spTree>
    <p:extLst>
      <p:ext uri="{BB962C8B-B14F-4D97-AF65-F5344CB8AC3E}">
        <p14:creationId xmlns:p14="http://schemas.microsoft.com/office/powerpoint/2010/main" val="38690577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941168"/>
            <a:ext cx="6781800" cy="1600200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22530" name="Picture 2" descr="Картинки по запросу мы вместе  взрослые инвалиды рису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80728"/>
            <a:ext cx="5754695" cy="360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695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инвалиды помощ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36912"/>
            <a:ext cx="6981360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548680"/>
            <a:ext cx="705336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Генеральной Ассамблей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ООН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1982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была принята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всемирная программа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 в отношении инвалидов,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которая, подчеркивает </a:t>
            </a:r>
            <a:r>
              <a:rPr lang="ru-RU" sz="2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преодолевать любые проявления ущемления прав и достоинств людей с ограниченными возможностями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262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инвалиды помощ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50942"/>
            <a:ext cx="4040918" cy="481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764704"/>
            <a:ext cx="3888432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2006 году принята «Конвенция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правах инвалидов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идеологическую основу которой составляют требования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допускать дискриминации инвалидов, соблюдать взаимную ответственность людей с ограниченными возможностями и общества друг перед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другом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151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8794" y="571480"/>
            <a:ext cx="685801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России действует программа «Доступная среда»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2011-2015 гг., цель которой интеграция инвалидов с обществом к 2016 году.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экранов телевизоров постоянно звучит девиз: “Инвалид не инвалид —Люди так не делятся!».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 к сожалению,  вдруг оказалось, что многие из нас не умеют и не знают как правильно общаться с людьми инвалидами,  чтобы не обидеть,  и не задеть их чувства собственного достоинства.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Картинки по запросу инвалиды помощ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877" y="4257904"/>
            <a:ext cx="6247023" cy="170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57620" y="642919"/>
            <a:ext cx="492920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Признаться, первое, что отображается на лицах здоровых людей, когда в комнате появляется инвалид, – это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страх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растерянность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…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Особенно, к примеру, если перед ними человек, страдающий ДЦП, который не может даже владеть мышцами лица – поздороваться или беспрепятственно кивнуть головой… В такие моменты люди чаще всего стыдливо опускают глаза… А делать этого не нужно!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357686" y="200024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Самое худшее, что ты можешь сделать для инвалида, – это лишний раз напомнить ему, что он какой-то «не такой», и подчеркнуть пропасть, лежащую между ним и тобой, здоровым человеком. Лучше всего сделать вид, что все в порядке. А для этого нужно не бояться смотреть на человека с ограниченными возможностями и активно вступать с ним в контакт. 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57290" y="285728"/>
            <a:ext cx="48577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Инвалиды привыкли к тому, что на них смотрят. Но им не может быть приятно, когда их рассматривают. Это принципиально разные вещи.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diabetinfov5.ru/articles/wp-content/uploads/2016/07/27011297-kursovaya-na-temu-saharnyy-diab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000372"/>
            <a:ext cx="3571900" cy="23812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34052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1513</TotalTime>
  <Words>2758</Words>
  <Application>Microsoft Office PowerPoint</Application>
  <PresentationFormat>Экран (4:3)</PresentationFormat>
  <Paragraphs>140</Paragraphs>
  <Slides>48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6" baseType="lpstr">
      <vt:lpstr>Aharoni</vt:lpstr>
      <vt:lpstr>Arial</vt:lpstr>
      <vt:lpstr>Bookman Old Style</vt:lpstr>
      <vt:lpstr>Calibri</vt:lpstr>
      <vt:lpstr>Corbel</vt:lpstr>
      <vt:lpstr>KaiTi</vt:lpstr>
      <vt:lpstr>Times New Roman</vt:lpstr>
      <vt:lpstr>Параллакс</vt:lpstr>
      <vt:lpstr>Презентация PowerPoint</vt:lpstr>
      <vt:lpstr>Основные понятия: инвалид и инвалидность</vt:lpstr>
      <vt:lpstr>Презентация PowerPoint</vt:lpstr>
      <vt:lpstr>Этика работы и общения  с людьми с ограниченными возможностями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Этика общения с людьми, испытывающими трудности при передвижении</vt:lpstr>
      <vt:lpstr>Презентация PowerPoint</vt:lpstr>
      <vt:lpstr>Презентация PowerPoint</vt:lpstr>
      <vt:lpstr>Презентация PowerPoint</vt:lpstr>
      <vt:lpstr>Этика общения с людьми с гиперкинезами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Этика общения с людьми с нарушенным слухом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 забывайте о среде, которая вас окружает, в больших или многолюдных помещениях трудно общаться с людьми, которые плохо слышат. Яркое солнце или тень тоже могут быть барьерами. </vt:lpstr>
      <vt:lpstr>Презентация PowerPoint</vt:lpstr>
      <vt:lpstr>Презентация PowerPoint</vt:lpstr>
      <vt:lpstr>Итак,  10 общих правил этикета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SSS</dc:creator>
  <cp:lastModifiedBy>Библиотека-18</cp:lastModifiedBy>
  <cp:revision>128</cp:revision>
  <dcterms:created xsi:type="dcterms:W3CDTF">2016-09-22T10:49:51Z</dcterms:created>
  <dcterms:modified xsi:type="dcterms:W3CDTF">2019-05-29T11:30:11Z</dcterms:modified>
</cp:coreProperties>
</file>